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0" r:id="rId4"/>
    <p:sldId id="261" r:id="rId5"/>
    <p:sldId id="262" r:id="rId6"/>
    <p:sldId id="259" r:id="rId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3" d="100"/>
          <a:sy n="113" d="100"/>
        </p:scale>
        <p:origin x="-1398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2.png>
</file>

<file path=ppt/media/image3.png>
</file>

<file path=ppt/media/image4.png>
</file>

<file path=ppt/media/image5.png>
</file>

<file path=ppt/media/image6.wmf>
</file>

<file path=ppt/media/image7.wm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495800"/>
          </a:xfrm>
          <a:prstGeom prst="rect">
            <a:avLst/>
          </a:prstGeom>
          <a:gradFill rotWithShape="1">
            <a:gsLst>
              <a:gs pos="0">
                <a:srgbClr val="E50000"/>
              </a:gs>
              <a:gs pos="100000">
                <a:srgbClr val="6A0000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4365625"/>
            <a:ext cx="9144000" cy="130175"/>
          </a:xfrm>
          <a:prstGeom prst="rect">
            <a:avLst/>
          </a:prstGeom>
          <a:gradFill rotWithShape="0">
            <a:gsLst>
              <a:gs pos="0">
                <a:schemeClr val="bg1">
                  <a:gamma/>
                  <a:shade val="46275"/>
                  <a:invGamma/>
                </a:schemeClr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H="1" flipV="1">
            <a:off x="1835150" y="2636838"/>
            <a:ext cx="7308850" cy="1587"/>
          </a:xfrm>
          <a:prstGeom prst="line">
            <a:avLst/>
          </a:prstGeom>
          <a:noFill/>
          <a:ln w="1587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400" smtClean="0">
              <a:solidFill>
                <a:srgbClr val="000000"/>
              </a:solidFill>
            </a:endParaRPr>
          </a:p>
        </p:txBody>
      </p:sp>
      <p:pic>
        <p:nvPicPr>
          <p:cNvPr id="7" name="Picture 7" descr="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5807075"/>
            <a:ext cx="2303463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格子带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4797425"/>
            <a:ext cx="1728788" cy="173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55650" y="1196975"/>
            <a:ext cx="7921625" cy="1470025"/>
          </a:xfrm>
        </p:spPr>
        <p:txBody>
          <a:bodyPr/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7680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2339975" y="2997200"/>
            <a:ext cx="4968875" cy="719138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94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53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67513" y="400050"/>
            <a:ext cx="1930400" cy="56927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71550" y="400050"/>
            <a:ext cx="5643563" cy="56927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317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83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345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71550" y="1484313"/>
            <a:ext cx="3786188" cy="4608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10138" y="1484313"/>
            <a:ext cx="3787775" cy="4608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54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840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0393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294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942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0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拼墙线描图"/>
          <p:cNvPicPr>
            <a:picLocks noChangeAspect="1" noChangeArrowheads="1"/>
          </p:cNvPicPr>
          <p:nvPr/>
        </p:nvPicPr>
        <p:blipFill>
          <a:blip r:embed="rId13">
            <a:lum bright="18000" contrast="-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725" y="1563688"/>
            <a:ext cx="3943350" cy="373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971550" y="400050"/>
            <a:ext cx="7704138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971550" y="1484313"/>
            <a:ext cx="7726363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0"/>
            <a:ext cx="9144000" cy="260350"/>
          </a:xfrm>
          <a:prstGeom prst="rect">
            <a:avLst/>
          </a:prstGeom>
          <a:solidFill>
            <a:srgbClr val="D80000"/>
          </a:soli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</a:endParaRPr>
          </a:p>
        </p:txBody>
      </p:sp>
      <p:sp>
        <p:nvSpPr>
          <p:cNvPr id="1030" name="Line 6"/>
          <p:cNvSpPr>
            <a:spLocks noChangeShapeType="1"/>
          </p:cNvSpPr>
          <p:nvPr/>
        </p:nvSpPr>
        <p:spPr bwMode="auto">
          <a:xfrm flipH="1">
            <a:off x="971550" y="1268413"/>
            <a:ext cx="817245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400" smtClean="0">
              <a:solidFill>
                <a:srgbClr val="000000"/>
              </a:solidFill>
            </a:endParaRPr>
          </a:p>
        </p:txBody>
      </p:sp>
      <p:pic>
        <p:nvPicPr>
          <p:cNvPr id="1031" name="Picture 7" descr="logo1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725" y="6346825"/>
            <a:ext cx="1511300" cy="25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6761163"/>
            <a:ext cx="9144000" cy="96837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100000">
                <a:srgbClr val="454545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</a:endParaRPr>
          </a:p>
        </p:txBody>
      </p:sp>
      <p:sp>
        <p:nvSpPr>
          <p:cNvPr id="75785" name="Rectangle 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7950" y="6453188"/>
            <a:ext cx="647700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>
                <a:latin typeface="Arial" charset="0"/>
                <a:ea typeface="宋体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pic>
        <p:nvPicPr>
          <p:cNvPr id="1034" name="Picture 10" descr="IDB描图"/>
          <p:cNvPicPr>
            <a:picLocks noChangeAspect="1" noChangeArrowheads="1"/>
          </p:cNvPicPr>
          <p:nvPr/>
        </p:nvPicPr>
        <p:blipFill>
          <a:blip r:embed="rId15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4373563"/>
            <a:ext cx="1868488" cy="200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5" name="Rectangle 14"/>
          <p:cNvSpPr>
            <a:spLocks noChangeArrowheads="1"/>
          </p:cNvSpPr>
          <p:nvPr/>
        </p:nvSpPr>
        <p:spPr bwMode="auto">
          <a:xfrm>
            <a:off x="0" y="6669088"/>
            <a:ext cx="9144000" cy="96837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96969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978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E50000"/>
          </a:solidFill>
          <a:latin typeface="Arial" charset="0"/>
          <a:ea typeface="黑体" pitchFamily="2" charset="-122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Font typeface="Wingdings" pitchFamily="2" charset="2"/>
        <a:buChar char="Ø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838200" indent="-381000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2pPr>
      <a:lvl3pPr marL="1257300" indent="-342900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Font typeface="Wingdings" pitchFamily="2" charset="2"/>
        <a:buChar char="Ø"/>
        <a:defRPr>
          <a:solidFill>
            <a:schemeClr val="tx1"/>
          </a:solidFill>
          <a:latin typeface="+mn-lt"/>
          <a:ea typeface="+mn-ea"/>
        </a:defRPr>
      </a:lvl3pPr>
      <a:lvl4pPr marL="1752600" indent="-3810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2098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6670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31242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5814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4038600" indent="-3810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cspbj.com/other/Zxtg3.aspx" TargetMode="External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____1.ppt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11300" y="1557338"/>
            <a:ext cx="6553200" cy="1008062"/>
          </a:xfrm>
        </p:spPr>
        <p:txBody>
          <a:bodyPr/>
          <a:lstStyle/>
          <a:p>
            <a:r>
              <a:rPr lang="zh-CN" altLang="en-US" dirty="0" smtClean="0"/>
              <a:t>国标</a:t>
            </a:r>
            <a:r>
              <a:rPr lang="en-US" altLang="zh-CN" dirty="0"/>
              <a:t>28181</a:t>
            </a:r>
            <a:r>
              <a:rPr lang="zh-CN" altLang="en-US" dirty="0"/>
              <a:t>非标接入预研报告</a:t>
            </a:r>
            <a:endParaRPr lang="zh-CN" altLang="en-US" sz="1600" dirty="0" smtClean="0"/>
          </a:p>
        </p:txBody>
      </p:sp>
      <p:sp>
        <p:nvSpPr>
          <p:cNvPr id="16387" name="Text Box 7"/>
          <p:cNvSpPr txBox="1">
            <a:spLocks noChangeArrowheads="1"/>
          </p:cNvSpPr>
          <p:nvPr/>
        </p:nvSpPr>
        <p:spPr bwMode="auto">
          <a:xfrm>
            <a:off x="5716588" y="4708525"/>
            <a:ext cx="32400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2014</a:t>
            </a:r>
            <a:r>
              <a:rPr lang="zh-CN" altLang="en-US" sz="18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800" b="1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06</a:t>
            </a:r>
            <a:r>
              <a:rPr lang="zh-CN" altLang="en-US" sz="1800" b="1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月</a:t>
            </a:r>
            <a:endParaRPr lang="en-US" altLang="zh-CN" sz="18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杨鹏</a:t>
            </a:r>
          </a:p>
        </p:txBody>
      </p:sp>
    </p:spTree>
    <p:extLst>
      <p:ext uri="{BB962C8B-B14F-4D97-AF65-F5344CB8AC3E}">
        <p14:creationId xmlns:p14="http://schemas.microsoft.com/office/powerpoint/2010/main" val="240653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GB/T 28181</a:t>
            </a:r>
            <a:r>
              <a:rPr lang="zh-CN" altLang="en-US" dirty="0" smtClean="0"/>
              <a:t>使用广泛度以及趋势</a:t>
            </a:r>
            <a:endParaRPr lang="en-US" altLang="zh-CN" dirty="0" smtClean="0"/>
          </a:p>
          <a:p>
            <a:r>
              <a:rPr lang="en-US" altLang="zh-CN" dirty="0"/>
              <a:t>GB/T </a:t>
            </a:r>
            <a:r>
              <a:rPr lang="en-US" altLang="zh-CN" dirty="0" smtClean="0"/>
              <a:t>28181</a:t>
            </a:r>
            <a:r>
              <a:rPr lang="zh-CN" altLang="en-US" dirty="0" smtClean="0"/>
              <a:t>非标开发投入估量</a:t>
            </a:r>
            <a:endParaRPr lang="en-US" altLang="zh-CN" dirty="0" smtClean="0"/>
          </a:p>
          <a:p>
            <a:r>
              <a:rPr lang="zh-CN" altLang="en-US" dirty="0" smtClean="0"/>
              <a:t>现阶段需求与疑问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533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GB/T 28181</a:t>
            </a:r>
            <a:r>
              <a:rPr lang="zh-CN" altLang="en-US" dirty="0"/>
              <a:t>使用广泛度以及</a:t>
            </a:r>
            <a:r>
              <a:rPr lang="zh-CN" altLang="en-US" dirty="0" smtClean="0"/>
              <a:t>趋势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由</a:t>
            </a:r>
            <a:r>
              <a:rPr lang="zh-CN" altLang="en-US" dirty="0" smtClean="0"/>
              <a:t>官方数据显示，现市面上至少有</a:t>
            </a:r>
            <a:r>
              <a:rPr lang="en-US" altLang="zh-CN" dirty="0" smtClean="0"/>
              <a:t>500</a:t>
            </a:r>
            <a:r>
              <a:rPr lang="zh-CN" altLang="en-US" dirty="0" smtClean="0"/>
              <a:t>种设备通过了该协议的认证或部分认证。</a:t>
            </a:r>
            <a:endParaRPr lang="en-US" altLang="zh-CN" dirty="0" smtClean="0"/>
          </a:p>
          <a:p>
            <a:r>
              <a:rPr lang="zh-CN" altLang="en-US" dirty="0" smtClean="0"/>
              <a:t>国内的安防监控领域的国家标准（作用类似</a:t>
            </a:r>
            <a:r>
              <a:rPr lang="en-US" altLang="zh-CN" dirty="0" err="1" smtClean="0"/>
              <a:t>Onvif</a:t>
            </a:r>
            <a:r>
              <a:rPr lang="zh-CN" altLang="en-US" dirty="0" smtClean="0"/>
              <a:t>）。</a:t>
            </a:r>
            <a:endParaRPr lang="en-US" altLang="zh-CN" dirty="0" smtClean="0"/>
          </a:p>
          <a:p>
            <a:r>
              <a:rPr lang="zh-CN" altLang="en-US" dirty="0" smtClean="0"/>
              <a:t>海康、大华、华三等安防监控邻域的知名厂家参与了该协议的制定，这些厂家的产品大多可以支持该协议。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sz="1400" dirty="0" smtClean="0">
                <a:hlinkClick r:id="rId3"/>
              </a:rPr>
              <a:t>官方数据</a:t>
            </a:r>
            <a:r>
              <a:rPr lang="zh-CN" altLang="en-US" sz="1400" dirty="0">
                <a:hlinkClick r:id="rId3"/>
              </a:rPr>
              <a:t>来源地址</a:t>
            </a:r>
            <a:r>
              <a:rPr lang="zh-CN" altLang="en-US" sz="1400" dirty="0" smtClean="0">
                <a:hlinkClick r:id="rId3"/>
              </a:rPr>
              <a:t>：</a:t>
            </a:r>
            <a:endParaRPr lang="en-US" altLang="zh-CN" sz="1400" dirty="0" smtClean="0">
              <a:hlinkClick r:id="rId3"/>
            </a:endParaRPr>
          </a:p>
          <a:p>
            <a:r>
              <a:rPr lang="en-US" altLang="zh-CN" sz="1400" dirty="0" smtClean="0">
                <a:hlinkClick r:id="rId3"/>
              </a:rPr>
              <a:t>http</a:t>
            </a:r>
            <a:r>
              <a:rPr lang="en-US" altLang="zh-CN" sz="1400" dirty="0">
                <a:hlinkClick r:id="rId3"/>
              </a:rPr>
              <a:t>://</a:t>
            </a:r>
            <a:r>
              <a:rPr lang="en-US" altLang="zh-CN" sz="1400" dirty="0" smtClean="0">
                <a:hlinkClick r:id="rId3"/>
              </a:rPr>
              <a:t>www.tcspbj.com/other/Zxtg3.aspx</a:t>
            </a:r>
            <a:endParaRPr lang="en-US" altLang="zh-CN" sz="1400" dirty="0" smtClean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4149821"/>
              </p:ext>
            </p:extLst>
          </p:nvPr>
        </p:nvGraphicFramePr>
        <p:xfrm>
          <a:off x="5076056" y="4941168"/>
          <a:ext cx="14986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包装程序外壳对象" showAsIcon="1" r:id="rId4" imgW="1497960" imgH="711360" progId="Package">
                  <p:embed/>
                </p:oleObj>
              </mc:Choice>
              <mc:Fallback>
                <p:oleObj name="包装程序外壳对象" showAsIcon="1" r:id="rId4" imgW="1497960" imgH="711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76056" y="4941168"/>
                        <a:ext cx="14986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581446"/>
              </p:ext>
            </p:extLst>
          </p:nvPr>
        </p:nvGraphicFramePr>
        <p:xfrm>
          <a:off x="6804248" y="4941168"/>
          <a:ext cx="11176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包装程序外壳对象" showAsIcon="1" r:id="rId6" imgW="1117080" imgH="711360" progId="Package">
                  <p:embed/>
                </p:oleObj>
              </mc:Choice>
              <mc:Fallback>
                <p:oleObj name="包装程序外壳对象" showAsIcon="1" r:id="rId6" imgW="1117080" imgH="711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04248" y="4941168"/>
                        <a:ext cx="11176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51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GB/T 28181</a:t>
            </a:r>
            <a:r>
              <a:rPr lang="zh-CN" altLang="en-US" dirty="0"/>
              <a:t>非标开发投入</a:t>
            </a:r>
            <a:r>
              <a:rPr lang="zh-CN" altLang="en-US" dirty="0" smtClean="0"/>
              <a:t>估量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、协议分析、代码编写（两周）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、代码调试、修正（两周）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sz="1600" dirty="0" smtClean="0"/>
              <a:t>开发</a:t>
            </a:r>
            <a:r>
              <a:rPr lang="zh-CN" altLang="en-US" sz="1600" dirty="0"/>
              <a:t>方案分析详</a:t>
            </a:r>
            <a:r>
              <a:rPr lang="zh-CN" altLang="en-US" sz="1600" dirty="0" smtClean="0"/>
              <a:t>见</a:t>
            </a:r>
            <a:endParaRPr lang="en-US" altLang="zh-CN" sz="1600" dirty="0" smtClean="0"/>
          </a:p>
          <a:p>
            <a:endParaRPr lang="en-US" altLang="zh-CN" dirty="0" smtClean="0"/>
          </a:p>
        </p:txBody>
      </p:sp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9846068"/>
              </p:ext>
            </p:extLst>
          </p:nvPr>
        </p:nvGraphicFramePr>
        <p:xfrm>
          <a:off x="3275855" y="3933056"/>
          <a:ext cx="3264741" cy="2448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演示文稿" r:id="rId3" imgW="3913681" imgH="2933631" progId="PowerPoint.Show.12">
                  <p:embed/>
                </p:oleObj>
              </mc:Choice>
              <mc:Fallback>
                <p:oleObj name="演示文稿" r:id="rId3" imgW="3913681" imgH="2933631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75855" y="3933056"/>
                        <a:ext cx="3264741" cy="2448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116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现阶段需求与</a:t>
            </a:r>
            <a:r>
              <a:rPr lang="zh-CN" altLang="en-US" dirty="0" smtClean="0"/>
              <a:t>疑问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libeXosip2-4.1.0</a:t>
            </a:r>
            <a:r>
              <a:rPr lang="zh-CN" altLang="en-US" dirty="0"/>
              <a:t>开源</a:t>
            </a:r>
            <a:r>
              <a:rPr lang="zh-CN" altLang="en-US" dirty="0" smtClean="0"/>
              <a:t>库现只找到部分接口使用实例，是否有其他可参考的代码？</a:t>
            </a:r>
            <a:endParaRPr lang="en-US" altLang="zh-CN" dirty="0" smtClean="0"/>
          </a:p>
          <a:p>
            <a:r>
              <a:rPr lang="en-US" altLang="zh-CN" dirty="0" smtClean="0"/>
              <a:t>RTP</a:t>
            </a:r>
            <a:r>
              <a:rPr lang="zh-CN" altLang="en-US" dirty="0"/>
              <a:t>依赖</a:t>
            </a:r>
            <a:r>
              <a:rPr lang="zh-CN" altLang="en-US" dirty="0" smtClean="0"/>
              <a:t>库有多个，使用哪个较为合适？（</a:t>
            </a:r>
            <a:r>
              <a:rPr lang="en-US" altLang="zh-CN" dirty="0" err="1"/>
              <a:t>ortp</a:t>
            </a:r>
            <a:r>
              <a:rPr lang="zh-CN" altLang="en-US" dirty="0"/>
              <a:t>、</a:t>
            </a:r>
            <a:r>
              <a:rPr lang="en-US" altLang="zh-CN" dirty="0"/>
              <a:t>live555</a:t>
            </a:r>
            <a:r>
              <a:rPr lang="zh-CN" altLang="en-US" dirty="0"/>
              <a:t>、</a:t>
            </a:r>
            <a:r>
              <a:rPr lang="en-US" altLang="zh-CN" dirty="0" err="1" smtClean="0"/>
              <a:t>jrtplib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完成</a:t>
            </a:r>
            <a:r>
              <a:rPr lang="zh-CN" altLang="en-US" dirty="0" smtClean="0"/>
              <a:t>编码后，可以用何种方式自测调试？（缺少支持</a:t>
            </a:r>
            <a:r>
              <a:rPr lang="en-US" altLang="zh-CN" dirty="0" smtClean="0"/>
              <a:t>GB28181</a:t>
            </a:r>
            <a:r>
              <a:rPr lang="zh-CN" altLang="en-US" dirty="0" smtClean="0"/>
              <a:t>的服务器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/>
              <a:t>两</a:t>
            </a:r>
            <a:r>
              <a:rPr lang="zh-CN" altLang="en-US" dirty="0" smtClean="0"/>
              <a:t>个人如何分工？（可否分成“会话控制”、“媒体传输”两个模块）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567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5760" cy="4320"/>
            </a:xfrm>
            <a:prstGeom prst="rect">
              <a:avLst/>
            </a:prstGeom>
            <a:solidFill>
              <a:srgbClr val="E5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pic>
          <p:nvPicPr>
            <p:cNvPr id="7" name="Picture 6" descr="logozq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6" y="1681"/>
              <a:ext cx="2788" cy="9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7938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tron">
  <a:themeElements>
    <a:clrScheme name="VI-B-ppt01修改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I-B-ppt01修改">
      <a:majorFont>
        <a:latin typeface="Arial"/>
        <a:ea typeface="黑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VI-B-ppt01修改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-B-ppt01修改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-B-ppt01修改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vtron</Template>
  <TotalTime>277</TotalTime>
  <Words>221</Words>
  <Application>Microsoft Office PowerPoint</Application>
  <PresentationFormat>全屏显示(4:3)</PresentationFormat>
  <Paragraphs>28</Paragraphs>
  <Slides>6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vtron</vt:lpstr>
      <vt:lpstr>包装程序外壳对象</vt:lpstr>
      <vt:lpstr>Microsoft PowerPoint 演示文稿</vt:lpstr>
      <vt:lpstr>国标28181非标接入预研报告</vt:lpstr>
      <vt:lpstr>目录</vt:lpstr>
      <vt:lpstr>GB/T 28181使用广泛度以及趋势</vt:lpstr>
      <vt:lpstr>GB/T 28181非标开发投入估量</vt:lpstr>
      <vt:lpstr>现阶段需求与疑问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标题</dc:title>
  <dc:creator>杨鹏</dc:creator>
  <cp:lastModifiedBy>杨鹏</cp:lastModifiedBy>
  <cp:revision>20</cp:revision>
  <dcterms:created xsi:type="dcterms:W3CDTF">2014-06-09T09:03:46Z</dcterms:created>
  <dcterms:modified xsi:type="dcterms:W3CDTF">2014-06-13T02:05:44Z</dcterms:modified>
</cp:coreProperties>
</file>

<file path=docProps/thumbnail.jpeg>
</file>